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57" r:id="rId4"/>
    <p:sldId id="269" r:id="rId5"/>
    <p:sldId id="258" r:id="rId6"/>
    <p:sldId id="267" r:id="rId7"/>
    <p:sldId id="266" r:id="rId8"/>
    <p:sldId id="271" r:id="rId9"/>
    <p:sldId id="272" r:id="rId10"/>
    <p:sldId id="270" r:id="rId11"/>
    <p:sldId id="261" r:id="rId12"/>
    <p:sldId id="268" r:id="rId13"/>
    <p:sldId id="273" r:id="rId14"/>
    <p:sldId id="259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giFbZ35i8K851MpXqN5ONRYT7x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59f0ed33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a59f0ed33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2598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59f0ed33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a59f0ed33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8916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59f0ed33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a59f0ed33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5593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59f0ed33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a59f0ed33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92957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59f0ed33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4" name="Google Shape;104;ga59f0ed33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821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59f0ed33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a59f0ed33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6141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59f0ed33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a59f0ed33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59f0ed33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a59f0ed33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8365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59f0ed33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a59f0ed33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8725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59f0ed33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a59f0ed33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4629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59f0ed33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a59f0ed33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8303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 rot="5400000">
            <a:off x="7285038" y="1828800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1"/>
          </p:nvPr>
        </p:nvSpPr>
        <p:spPr>
          <a:xfrm rot="5400000">
            <a:off x="1697039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9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google.com/document/d/1mhkwDf4Q_nFhHT52Fw1xHdut18xFh8LdEPON_qETAHI/edit?usp=sharing" TargetMode="External"/><Relationship Id="rId4" Type="http://schemas.openxmlformats.org/officeDocument/2006/relationships/hyperlink" Target="https://vk.com/away.php?to=http%3A%2F%2Fastromodel.ru&amp;cc_key=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9633"/>
            <a:ext cx="12192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1930154" y="74887"/>
            <a:ext cx="8331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  <a:buSzPts val="4320"/>
            </a:pPr>
            <a:r>
              <a:rPr lang="ru-RU" sz="3600" b="1" dirty="0">
                <a:solidFill>
                  <a:schemeClr val="bg1"/>
                </a:solidFill>
                <a:latin typeface="+mj-lt"/>
              </a:rPr>
              <a:t>Модель Курамото</a:t>
            </a:r>
            <a:endParaRPr sz="6600" b="1" dirty="0">
              <a:solidFill>
                <a:schemeClr val="bg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1"/>
          <p:cNvSpPr txBox="1">
            <a:spLocks noGrp="1"/>
          </p:cNvSpPr>
          <p:nvPr>
            <p:ph type="sldNum" idx="12"/>
          </p:nvPr>
        </p:nvSpPr>
        <p:spPr>
          <a:xfrm>
            <a:off x="11168055" y="626358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2400"/>
            </a:pPr>
            <a:r>
              <a:rPr lang="ru-RU" sz="2400" dirty="0">
                <a:solidFill>
                  <a:srgbClr val="32363A"/>
                </a:solidFill>
              </a:rPr>
              <a:t>1</a:t>
            </a:r>
          </a:p>
        </p:txBody>
      </p:sp>
      <p:sp>
        <p:nvSpPr>
          <p:cNvPr id="92" name="Google Shape;92;p11"/>
          <p:cNvSpPr txBox="1"/>
          <p:nvPr/>
        </p:nvSpPr>
        <p:spPr>
          <a:xfrm>
            <a:off x="155575" y="5568031"/>
            <a:ext cx="578861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2400" dirty="0"/>
              <a:t>Научный руководитель: М.В. Царьков</a:t>
            </a:r>
            <a:endParaRPr sz="2400" dirty="0"/>
          </a:p>
        </p:txBody>
      </p:sp>
      <p:sp>
        <p:nvSpPr>
          <p:cNvPr id="3" name="AutoShape 2" descr="https://i.stack.imgur.com/ADoI4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871" y="1503703"/>
            <a:ext cx="3820258" cy="3820258"/>
          </a:xfrm>
          <a:prstGeom prst="rect">
            <a:avLst/>
          </a:prstGeom>
        </p:spPr>
      </p:pic>
      <p:sp>
        <p:nvSpPr>
          <p:cNvPr id="2" name="AutoShape 4" descr="{\ displaystyle {\ frac {d \ theta _ {i}} {dt}} = \ omega _ {i} + \ sum _ {j = 1} ^ {N} a_ {ij} \ sin (\ theta _ { j} - \ theta _ {i}), \ qquad i = 1 \ ldots N}">
            <a:extLst>
              <a:ext uri="{FF2B5EF4-FFF2-40B4-BE49-F238E27FC236}">
                <a16:creationId xmlns:a16="http://schemas.microsoft.com/office/drawing/2014/main" id="{05C956AE-9850-4E19-9289-12A21C0EFA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a59f0ed330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9632"/>
            <a:ext cx="12192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a59f0ed330_1_0"/>
          <p:cNvSpPr txBox="1">
            <a:spLocks noGrp="1"/>
          </p:cNvSpPr>
          <p:nvPr>
            <p:ph type="title"/>
          </p:nvPr>
        </p:nvSpPr>
        <p:spPr>
          <a:xfrm>
            <a:off x="1981200" y="6777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  <a:buSzPts val="4320"/>
            </a:pPr>
            <a:r>
              <a:rPr lang="ru-RU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Наш код</a:t>
            </a:r>
            <a:endParaRPr sz="4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a59f0ed330_1_0"/>
          <p:cNvSpPr txBox="1">
            <a:spLocks noGrp="1"/>
          </p:cNvSpPr>
          <p:nvPr>
            <p:ph type="sldNum" idx="12"/>
          </p:nvPr>
        </p:nvSpPr>
        <p:spPr>
          <a:xfrm>
            <a:off x="11126367" y="6432941"/>
            <a:ext cx="516057" cy="25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2400"/>
            </a:pPr>
            <a:r>
              <a:rPr lang="ru-RU" sz="2400" dirty="0">
                <a:solidFill>
                  <a:srgbClr val="32363A"/>
                </a:solidFill>
              </a:rPr>
              <a:t>10</a:t>
            </a:r>
            <a:endParaRPr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7260111-4C3B-411E-8E74-AEFA33F03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827" y="1480960"/>
            <a:ext cx="6174619" cy="450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09428A-9B89-4FE3-9EFA-C4FE1AD0C906}"/>
              </a:ext>
            </a:extLst>
          </p:cNvPr>
          <p:cNvSpPr txBox="1"/>
          <p:nvPr/>
        </p:nvSpPr>
        <p:spPr>
          <a:xfrm>
            <a:off x="305860" y="2828835"/>
            <a:ext cx="4927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Некоторые из наших функций</a:t>
            </a:r>
          </a:p>
        </p:txBody>
      </p:sp>
    </p:spTree>
    <p:extLst>
      <p:ext uri="{BB962C8B-B14F-4D97-AF65-F5344CB8AC3E}">
        <p14:creationId xmlns:p14="http://schemas.microsoft.com/office/powerpoint/2010/main" val="1321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a59f0ed330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9633"/>
            <a:ext cx="12192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a59f0ed330_1_0"/>
          <p:cNvSpPr txBox="1">
            <a:spLocks noGrp="1"/>
          </p:cNvSpPr>
          <p:nvPr>
            <p:ph type="title"/>
          </p:nvPr>
        </p:nvSpPr>
        <p:spPr>
          <a:xfrm>
            <a:off x="1981200" y="6777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  <a:buSzPts val="4320"/>
            </a:pPr>
            <a:r>
              <a:rPr lang="ru-RU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Результаты расчёта</a:t>
            </a:r>
            <a:endParaRPr sz="4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a59f0ed330_1_0"/>
          <p:cNvSpPr txBox="1">
            <a:spLocks noGrp="1"/>
          </p:cNvSpPr>
          <p:nvPr>
            <p:ph type="sldNum" idx="12"/>
          </p:nvPr>
        </p:nvSpPr>
        <p:spPr>
          <a:xfrm>
            <a:off x="11090857" y="6393636"/>
            <a:ext cx="547768" cy="25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2400"/>
            </a:pPr>
            <a:r>
              <a:rPr lang="ru-RU" sz="2400" dirty="0">
                <a:solidFill>
                  <a:srgbClr val="32363A"/>
                </a:solidFill>
              </a:rPr>
              <a:t>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7316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a59f0ed330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9633"/>
            <a:ext cx="12192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a59f0ed330_1_0"/>
          <p:cNvSpPr txBox="1">
            <a:spLocks noGrp="1"/>
          </p:cNvSpPr>
          <p:nvPr>
            <p:ph type="title"/>
          </p:nvPr>
        </p:nvSpPr>
        <p:spPr>
          <a:xfrm>
            <a:off x="1981200" y="6777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  <a:buSzPts val="4320"/>
            </a:pPr>
            <a:r>
              <a:rPr lang="ru-RU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Заключение</a:t>
            </a:r>
            <a:endParaRPr sz="4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a59f0ed330_1_0"/>
          <p:cNvSpPr txBox="1">
            <a:spLocks noGrp="1"/>
          </p:cNvSpPr>
          <p:nvPr>
            <p:ph type="sldNum" idx="12"/>
          </p:nvPr>
        </p:nvSpPr>
        <p:spPr>
          <a:xfrm>
            <a:off x="11087984" y="6281869"/>
            <a:ext cx="550641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2400"/>
            </a:pPr>
            <a:r>
              <a:rPr lang="ru-RU" sz="2400" dirty="0">
                <a:solidFill>
                  <a:srgbClr val="32363A"/>
                </a:solidFill>
              </a:rPr>
              <a:t>12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25E1F6-D499-4931-B004-D44A062CB2A9}"/>
              </a:ext>
            </a:extLst>
          </p:cNvPr>
          <p:cNvSpPr txBox="1"/>
          <p:nvPr/>
        </p:nvSpPr>
        <p:spPr>
          <a:xfrm>
            <a:off x="152400" y="1512505"/>
            <a:ext cx="86631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Синхронизация является развивающейся областью исследований и останется популярной в течение долгого времени. Именно по этим причинам данная</a:t>
            </a:r>
            <a:r>
              <a:rPr lang="en-US" sz="2400" dirty="0"/>
              <a:t> </a:t>
            </a:r>
            <a:r>
              <a:rPr lang="ru-RU" sz="2400" dirty="0"/>
              <a:t>модель и была использована в данной работе.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C8D19-C05D-4E37-B380-9EB0A1BAB53D}"/>
              </a:ext>
            </a:extLst>
          </p:cNvPr>
          <p:cNvSpPr txBox="1"/>
          <p:nvPr/>
        </p:nvSpPr>
        <p:spPr>
          <a:xfrm>
            <a:off x="152399" y="3086219"/>
            <a:ext cx="86631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Исследование синхронизации в нейронных</a:t>
            </a:r>
            <a:r>
              <a:rPr lang="en-US" sz="2400" dirty="0"/>
              <a:t> </a:t>
            </a:r>
            <a:r>
              <a:rPr lang="ru-RU" sz="2400" dirty="0"/>
              <a:t>сетях представляет собой актуальную проблему, которая является основой</a:t>
            </a:r>
            <a:r>
              <a:rPr lang="en-US" sz="2400" dirty="0"/>
              <a:t> </a:t>
            </a:r>
            <a:r>
              <a:rPr lang="ru-RU" sz="2400" dirty="0"/>
              <a:t>построения мощных вычислительных сетей.</a:t>
            </a:r>
          </a:p>
        </p:txBody>
      </p:sp>
      <p:sp>
        <p:nvSpPr>
          <p:cNvPr id="4" name="AutoShape 2" descr="upload.wikimedia.org/wikipedia/commons/thumb/7/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upload.wikimedia.org/wikipedia/commons/thumb/7/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NetworkX · GitHub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A8D7AB-A531-4B12-927C-5253E2B52316}"/>
              </a:ext>
            </a:extLst>
          </p:cNvPr>
          <p:cNvSpPr txBox="1"/>
          <p:nvPr/>
        </p:nvSpPr>
        <p:spPr>
          <a:xfrm>
            <a:off x="152399" y="4655879"/>
            <a:ext cx="1188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Написанный нами в ходе этого проекта сервис, в теории, может быть полезен для тех, кто без длинных и нудных расчетов хочет познакомиться с таким чудным явлением, как синхронизация.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21CC6E-4919-4674-8720-CA733053F46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525" y="1656389"/>
            <a:ext cx="3288766" cy="27619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146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a59f0ed330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9633"/>
            <a:ext cx="12192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a59f0ed330_1_0"/>
          <p:cNvSpPr txBox="1">
            <a:spLocks noGrp="1"/>
          </p:cNvSpPr>
          <p:nvPr>
            <p:ph type="title"/>
          </p:nvPr>
        </p:nvSpPr>
        <p:spPr>
          <a:xfrm>
            <a:off x="1981200" y="6777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  <a:buSzPts val="4320"/>
            </a:pPr>
            <a:r>
              <a:rPr lang="ru-RU" sz="4800" b="1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Заключение</a:t>
            </a:r>
            <a:endParaRPr sz="4800" b="1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a59f0ed330_1_0"/>
          <p:cNvSpPr txBox="1">
            <a:spLocks noGrp="1"/>
          </p:cNvSpPr>
          <p:nvPr>
            <p:ph type="sldNum" idx="12"/>
          </p:nvPr>
        </p:nvSpPr>
        <p:spPr>
          <a:xfrm>
            <a:off x="11090857" y="6393636"/>
            <a:ext cx="547768" cy="25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2400"/>
            </a:pPr>
            <a:r>
              <a:rPr lang="ru-RU" sz="2400" dirty="0">
                <a:solidFill>
                  <a:srgbClr val="32363A"/>
                </a:solidFill>
              </a:rPr>
              <a:t>13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FDEAC0-D244-4A0A-B06E-8F237249D1F8}"/>
              </a:ext>
            </a:extLst>
          </p:cNvPr>
          <p:cNvSpPr txBox="1"/>
          <p:nvPr/>
        </p:nvSpPr>
        <p:spPr>
          <a:xfrm>
            <a:off x="159797" y="1458076"/>
            <a:ext cx="1166525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i="0" dirty="0">
                <a:solidFill>
                  <a:srgbClr val="000000"/>
                </a:solidFill>
                <a:effectLst/>
                <a:latin typeface="+mn-lt"/>
              </a:rPr>
              <a:t>Данная работа опубликована в открытом источнике </a:t>
            </a:r>
            <a:r>
              <a:rPr lang="ru-RU" sz="3600" b="1" i="0" strike="noStrike" dirty="0">
                <a:effectLst/>
                <a:latin typeface="+mn-lt"/>
                <a:hlinkClick r:id="rId4"/>
              </a:rPr>
              <a:t>astromodel.ru</a:t>
            </a:r>
            <a:endParaRPr lang="ru-RU" sz="3600" b="1" i="0" strike="noStrike" dirty="0">
              <a:effectLst/>
              <a:latin typeface="+mn-lt"/>
            </a:endParaRPr>
          </a:p>
          <a:p>
            <a:endParaRPr lang="ru-RU" sz="3600" b="1" dirty="0">
              <a:latin typeface="+mn-lt"/>
            </a:endParaRPr>
          </a:p>
          <a:p>
            <a:r>
              <a:rPr lang="ru-RU" sz="3600" b="1" dirty="0">
                <a:latin typeface="+mn-lt"/>
              </a:rPr>
              <a:t>Прочитать нашу статью о модели </a:t>
            </a:r>
            <a:r>
              <a:rPr lang="ru-RU" sz="3600" b="1" dirty="0" err="1">
                <a:latin typeface="+mn-lt"/>
              </a:rPr>
              <a:t>Курамотор</a:t>
            </a:r>
            <a:r>
              <a:rPr lang="ru-RU" sz="3600" b="1" dirty="0">
                <a:latin typeface="+mn-lt"/>
              </a:rPr>
              <a:t> можно по данной </a:t>
            </a:r>
            <a:r>
              <a:rPr lang="ru-RU" sz="3600" b="1" dirty="0">
                <a:latin typeface="+mn-lt"/>
                <a:hlinkClick r:id="rId5"/>
              </a:rPr>
              <a:t>ссылке</a:t>
            </a:r>
            <a:endParaRPr lang="ru-RU" sz="3600" b="1" dirty="0">
              <a:latin typeface="+mn-lt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0617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1993657" y="1665210"/>
            <a:ext cx="8204686" cy="92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Clr>
                <a:schemeClr val="lt1"/>
              </a:buClr>
              <a:buSzPts val="4860"/>
            </a:pPr>
            <a:r>
              <a:rPr lang="ru-RU" sz="4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внимание!)</a:t>
            </a:r>
            <a:endParaRPr sz="4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 txBox="1">
            <a:spLocks noGrp="1"/>
          </p:cNvSpPr>
          <p:nvPr>
            <p:ph type="sldNum" idx="12"/>
          </p:nvPr>
        </p:nvSpPr>
        <p:spPr>
          <a:xfrm>
            <a:off x="11081323" y="6321182"/>
            <a:ext cx="5573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14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7DD535A6-DC59-48C8-BAC4-32BEF9C2FD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522" y="2857669"/>
            <a:ext cx="2794956" cy="279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a59f0ed330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9633"/>
            <a:ext cx="12192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a59f0ed330_1_0"/>
          <p:cNvSpPr txBox="1">
            <a:spLocks noGrp="1"/>
          </p:cNvSpPr>
          <p:nvPr>
            <p:ph type="title"/>
          </p:nvPr>
        </p:nvSpPr>
        <p:spPr>
          <a:xfrm>
            <a:off x="1981200" y="6777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  <a:buSzPts val="4320"/>
            </a:pPr>
            <a:r>
              <a:rPr lang="ru-RU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Участники</a:t>
            </a:r>
            <a:r>
              <a:rPr lang="en-US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проекта</a:t>
            </a:r>
            <a:endParaRPr sz="4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a59f0ed330_1_0"/>
          <p:cNvSpPr txBox="1">
            <a:spLocks noGrp="1"/>
          </p:cNvSpPr>
          <p:nvPr>
            <p:ph type="sldNum" idx="12"/>
          </p:nvPr>
        </p:nvSpPr>
        <p:spPr>
          <a:xfrm>
            <a:off x="11176846" y="6326904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2400"/>
            </a:pPr>
            <a:r>
              <a:rPr lang="ru-RU" sz="2400" dirty="0">
                <a:solidFill>
                  <a:srgbClr val="32363A"/>
                </a:solidFill>
              </a:rPr>
              <a:t>2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3C9EE-4A1B-46B0-A1A2-2C7186C1C422}"/>
              </a:ext>
            </a:extLst>
          </p:cNvPr>
          <p:cNvSpPr txBox="1"/>
          <p:nvPr/>
        </p:nvSpPr>
        <p:spPr>
          <a:xfrm>
            <a:off x="489411" y="1504243"/>
            <a:ext cx="801457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0" b="1" dirty="0"/>
              <a:t>В проекте принимали участие</a:t>
            </a:r>
            <a:r>
              <a:rPr lang="ru-RU" sz="2800" dirty="0"/>
              <a:t>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Владислав Ухватов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Сергей Кузьменков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Лев Оганисян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Артем Воронин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Григорий Дашков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Георгий Хлевтов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71622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9633"/>
            <a:ext cx="12192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1981316" y="4555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  <a:buSzPts val="4320"/>
            </a:pPr>
            <a:r>
              <a:rPr lang="ru-RU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Введение</a:t>
            </a:r>
            <a:endParaRPr sz="5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11203224" y="6282689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32363A"/>
                </a:solidFill>
              </a:rPr>
              <a:t>3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F672A5-F8DA-4A27-8F53-687F17EF8468}"/>
              </a:ext>
            </a:extLst>
          </p:cNvPr>
          <p:cNvSpPr txBox="1"/>
          <p:nvPr/>
        </p:nvSpPr>
        <p:spPr>
          <a:xfrm>
            <a:off x="109904" y="1427299"/>
            <a:ext cx="119721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Чтобы достичь поставленную цель </a:t>
            </a:r>
            <a:r>
              <a:rPr lang="ru-RU" sz="2800" b="1" dirty="0"/>
              <a:t>необходимо</a:t>
            </a:r>
            <a:r>
              <a:rPr lang="ru-RU" sz="28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Подробно изучить язык программирования </a:t>
            </a:r>
            <a:r>
              <a:rPr lang="en-US" sz="2800" dirty="0"/>
              <a:t>Python </a:t>
            </a:r>
            <a:r>
              <a:rPr lang="ru-RU" sz="2800" dirty="0"/>
              <a:t>и его особенности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Изучить библиотеки </a:t>
            </a:r>
            <a:r>
              <a:rPr lang="en-US" sz="2800" dirty="0"/>
              <a:t>Python</a:t>
            </a:r>
            <a:r>
              <a:rPr lang="ru-RU" sz="2800" dirty="0"/>
              <a:t>, которые могут понадобиться для проекта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Составить план действий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Протестировать готовый проект и в случае необходимости сделать нужные доработки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7A797F7-4EF7-4C5E-A418-4D44CABFD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376" y="4529712"/>
            <a:ext cx="2566848" cy="168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a59f0ed330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9633"/>
            <a:ext cx="12192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a59f0ed330_1_0"/>
          <p:cNvSpPr txBox="1">
            <a:spLocks noGrp="1"/>
          </p:cNvSpPr>
          <p:nvPr>
            <p:ph type="title"/>
          </p:nvPr>
        </p:nvSpPr>
        <p:spPr>
          <a:xfrm>
            <a:off x="1981200" y="6777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  <a:buSzPts val="4320"/>
            </a:pPr>
            <a:r>
              <a:rPr lang="ru-RU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Актуальность</a:t>
            </a:r>
            <a:r>
              <a:rPr lang="en-US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проекта</a:t>
            </a:r>
            <a:endParaRPr sz="4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a59f0ed330_1_0"/>
          <p:cNvSpPr txBox="1">
            <a:spLocks noGrp="1"/>
          </p:cNvSpPr>
          <p:nvPr>
            <p:ph type="sldNum" idx="12"/>
          </p:nvPr>
        </p:nvSpPr>
        <p:spPr>
          <a:xfrm>
            <a:off x="11185639" y="6281869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2400"/>
            </a:pPr>
            <a:r>
              <a:rPr lang="ru-RU" sz="2400" dirty="0">
                <a:solidFill>
                  <a:srgbClr val="32363A"/>
                </a:solidFill>
              </a:rPr>
              <a:t>4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25E1F6-D499-4931-B004-D44A062CB2A9}"/>
              </a:ext>
            </a:extLst>
          </p:cNvPr>
          <p:cNvSpPr txBox="1"/>
          <p:nvPr/>
        </p:nvSpPr>
        <p:spPr>
          <a:xfrm>
            <a:off x="152398" y="1459188"/>
            <a:ext cx="740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Синхронизация – одно из фундаментальных нелинейных явлений природы. Это явление можно рассматривать как метод самоорганизации взаимодействующих систем. </a:t>
            </a:r>
          </a:p>
        </p:txBody>
      </p:sp>
      <p:sp>
        <p:nvSpPr>
          <p:cNvPr id="4" name="AutoShape 2" descr="upload.wikimedia.org/wikipedia/commons/thumb/7/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upload.wikimedia.org/wikipedia/commons/thumb/7/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NetworkX · GitHub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F136E8-75E5-47EF-826E-AB8FE4545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831" y="1309247"/>
            <a:ext cx="2889236" cy="288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E15171-E656-4DCD-9A2D-8A53232C827A}"/>
              </a:ext>
            </a:extLst>
          </p:cNvPr>
          <p:cNvSpPr txBox="1"/>
          <p:nvPr/>
        </p:nvSpPr>
        <p:spPr>
          <a:xfrm>
            <a:off x="152397" y="4198483"/>
            <a:ext cx="118768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Во многих естественных ситуациях взаимодействуют более двух объектов. Поэтому, если два осциллятора способны к подстройке частоты, то можно ожидать такой способности от большого количества осцилляторов.</a:t>
            </a:r>
          </a:p>
        </p:txBody>
      </p:sp>
    </p:spTree>
    <p:extLst>
      <p:ext uri="{BB962C8B-B14F-4D97-AF65-F5344CB8AC3E}">
        <p14:creationId xmlns:p14="http://schemas.microsoft.com/office/powerpoint/2010/main" val="3465395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a59f0ed330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9633"/>
            <a:ext cx="12192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a59f0ed330_1_0"/>
          <p:cNvSpPr txBox="1">
            <a:spLocks noGrp="1"/>
          </p:cNvSpPr>
          <p:nvPr>
            <p:ph type="title"/>
          </p:nvPr>
        </p:nvSpPr>
        <p:spPr>
          <a:xfrm>
            <a:off x="1981200" y="6777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  <a:buSzPts val="4320"/>
            </a:pPr>
            <a:r>
              <a:rPr lang="ru-RU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Актуальность</a:t>
            </a:r>
            <a:r>
              <a:rPr lang="en-US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проекта</a:t>
            </a:r>
            <a:endParaRPr sz="4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a59f0ed330_1_0"/>
          <p:cNvSpPr txBox="1">
            <a:spLocks noGrp="1"/>
          </p:cNvSpPr>
          <p:nvPr>
            <p:ph type="sldNum" idx="12"/>
          </p:nvPr>
        </p:nvSpPr>
        <p:spPr>
          <a:xfrm>
            <a:off x="11185639" y="6281869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2400"/>
            </a:pPr>
            <a:r>
              <a:rPr lang="ru-RU" sz="2400" dirty="0">
                <a:solidFill>
                  <a:srgbClr val="32363A"/>
                </a:solidFill>
              </a:rPr>
              <a:t>5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25E1F6-D499-4931-B004-D44A062CB2A9}"/>
              </a:ext>
            </a:extLst>
          </p:cNvPr>
          <p:cNvSpPr txBox="1"/>
          <p:nvPr/>
        </p:nvSpPr>
        <p:spPr>
          <a:xfrm>
            <a:off x="152400" y="1379172"/>
            <a:ext cx="1188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Для решения нашей задачи будут использованы ведущие методы численного моделирования и графического построения, основывающиеся на таких библиотеках </a:t>
            </a:r>
            <a:r>
              <a:rPr lang="en-US" sz="2400" dirty="0"/>
              <a:t>Python</a:t>
            </a:r>
            <a:r>
              <a:rPr lang="ru-RU" sz="2400" dirty="0"/>
              <a:t>, как </a:t>
            </a:r>
            <a:r>
              <a:rPr lang="en-US" sz="2400" dirty="0"/>
              <a:t>Django, Networkx, Scipy, Numpy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C8D19-C05D-4E37-B380-9EB0A1BAB53D}"/>
              </a:ext>
            </a:extLst>
          </p:cNvPr>
          <p:cNvSpPr txBox="1"/>
          <p:nvPr/>
        </p:nvSpPr>
        <p:spPr>
          <a:xfrm>
            <a:off x="152400" y="4476384"/>
            <a:ext cx="1188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 помощью этих библиотек мы сможем воспроизвести нашу задачу в реальность. Мы напишем веб сервис, который через модель Курамото будет описывать поведение линейных гармонических осцилляторов с затуханием, иначе можно сказать </a:t>
            </a:r>
            <a:r>
              <a:rPr lang="en-US" sz="2400" dirty="0"/>
              <a:t>“</a:t>
            </a:r>
            <a:r>
              <a:rPr lang="ru-RU" sz="2400" dirty="0"/>
              <a:t>физических маятников</a:t>
            </a:r>
            <a:r>
              <a:rPr lang="en-US" sz="2400" dirty="0"/>
              <a:t>”</a:t>
            </a:r>
            <a:r>
              <a:rPr lang="ru-RU" sz="2400" dirty="0"/>
              <a:t>. </a:t>
            </a:r>
          </a:p>
        </p:txBody>
      </p:sp>
      <p:sp>
        <p:nvSpPr>
          <p:cNvPr id="4" name="AutoShape 2" descr="upload.wikimedia.org/wikipedia/commons/thumb/7/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upload.wikimedia.org/wikipedia/commons/thumb/7/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2696080"/>
            <a:ext cx="4238572" cy="14658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569" y="2696080"/>
            <a:ext cx="3689305" cy="1465839"/>
          </a:xfrm>
          <a:prstGeom prst="rect">
            <a:avLst/>
          </a:prstGeom>
        </p:spPr>
      </p:pic>
      <p:sp>
        <p:nvSpPr>
          <p:cNvPr id="8" name="AutoShape 6" descr="NetworkX · GitHub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897" y="2733681"/>
            <a:ext cx="1481806" cy="14658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a59f0ed330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9633"/>
            <a:ext cx="12192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a59f0ed330_1_0"/>
          <p:cNvSpPr txBox="1">
            <a:spLocks noGrp="1"/>
          </p:cNvSpPr>
          <p:nvPr>
            <p:ph type="title"/>
          </p:nvPr>
        </p:nvSpPr>
        <p:spPr>
          <a:xfrm>
            <a:off x="1981200" y="6777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  <a:buSzPts val="4320"/>
            </a:pPr>
            <a:r>
              <a:rPr lang="ru-RU" sz="4800" b="1" dirty="0">
                <a:solidFill>
                  <a:schemeClr val="bg1"/>
                </a:solidFill>
                <a:latin typeface="+mn-lt"/>
              </a:rPr>
              <a:t>Постановка задачи</a:t>
            </a:r>
            <a:endParaRPr sz="11500" b="1"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a59f0ed330_1_0"/>
          <p:cNvSpPr txBox="1">
            <a:spLocks noGrp="1"/>
          </p:cNvSpPr>
          <p:nvPr>
            <p:ph type="sldNum" idx="12"/>
          </p:nvPr>
        </p:nvSpPr>
        <p:spPr>
          <a:xfrm>
            <a:off x="11176847" y="6335697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2400"/>
            </a:pPr>
            <a:r>
              <a:rPr lang="ru-RU" sz="2400" dirty="0">
                <a:solidFill>
                  <a:srgbClr val="32363A"/>
                </a:solidFill>
              </a:rPr>
              <a:t>6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CDFD92-8D10-4680-A6C2-47BB905595E7}"/>
              </a:ext>
            </a:extLst>
          </p:cNvPr>
          <p:cNvSpPr txBox="1"/>
          <p:nvPr/>
        </p:nvSpPr>
        <p:spPr>
          <a:xfrm>
            <a:off x="148004" y="1308485"/>
            <a:ext cx="11925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2400" dirty="0"/>
              <a:t>В проекте стоял ряд задач необходимых к выполнению, для хорошей реализации, мы должны были распределить обязанности между небольшими командами в нашей группе. Наш конечный план действий:</a:t>
            </a:r>
          </a:p>
        </p:txBody>
      </p:sp>
      <p:sp>
        <p:nvSpPr>
          <p:cNvPr id="8" name="AutoShape 2" descr="https://avatars.mds.yandex.net/get-images-cbir/4824998/eZi2LSUiU5LGy5zJlZYqLQ2504/oc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https://avatars.mds.yandex.net/get-images-cbir/4824998/eZi2LSUiU5LGy5zJlZYqLQ2504/ocr"/>
          <p:cNvSpPr>
            <a:spLocks noChangeAspect="1" noChangeArrowheads="1"/>
          </p:cNvSpPr>
          <p:nvPr/>
        </p:nvSpPr>
        <p:spPr bwMode="auto">
          <a:xfrm>
            <a:off x="-592504" y="220401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CFCB138-E27B-42A9-916D-C7B1F1FBAD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336" y="-24672"/>
            <a:ext cx="2135634" cy="146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1B3D51-019B-4838-9D92-8CEF173A6229}"/>
              </a:ext>
            </a:extLst>
          </p:cNvPr>
          <p:cNvSpPr txBox="1"/>
          <p:nvPr/>
        </p:nvSpPr>
        <p:spPr>
          <a:xfrm>
            <a:off x="148003" y="4939623"/>
            <a:ext cx="1185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5. Радоваться результату.😁</a:t>
            </a:r>
            <a:endParaRPr lang="ru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ACEC84-779F-4758-827B-60F85A5CAB1D}"/>
              </a:ext>
            </a:extLst>
          </p:cNvPr>
          <p:cNvSpPr txBox="1"/>
          <p:nvPr/>
        </p:nvSpPr>
        <p:spPr>
          <a:xfrm>
            <a:off x="150963" y="4117813"/>
            <a:ext cx="11852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4. Соединить распределенные между членами команды задания воедино, собрав окончательную версию проекта.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17C9A1-3209-4145-99BB-BE3C80D9E831}"/>
              </a:ext>
            </a:extLst>
          </p:cNvPr>
          <p:cNvSpPr txBox="1"/>
          <p:nvPr/>
        </p:nvSpPr>
        <p:spPr>
          <a:xfrm>
            <a:off x="148004" y="3667633"/>
            <a:ext cx="11858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3. Перенести описание модели в </a:t>
            </a:r>
            <a:r>
              <a:rPr lang="en-US" sz="2400" dirty="0">
                <a:solidFill>
                  <a:schemeClr val="tx1"/>
                </a:solidFill>
              </a:rPr>
              <a:t>P</a:t>
            </a:r>
            <a:r>
              <a:rPr lang="ru-RU" sz="2400" dirty="0">
                <a:solidFill>
                  <a:schemeClr val="tx1"/>
                </a:solidFill>
              </a:rPr>
              <a:t>ython.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C97F4-B7EE-465F-A7FE-384D9B104BEC}"/>
              </a:ext>
            </a:extLst>
          </p:cNvPr>
          <p:cNvSpPr txBox="1"/>
          <p:nvPr/>
        </p:nvSpPr>
        <p:spPr>
          <a:xfrm>
            <a:off x="148004" y="3205968"/>
            <a:ext cx="11888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2. Написать </a:t>
            </a:r>
            <a:r>
              <a:rPr lang="en-US" sz="2400" dirty="0">
                <a:solidFill>
                  <a:schemeClr val="tx1"/>
                </a:solidFill>
              </a:rPr>
              <a:t>GUI</a:t>
            </a:r>
            <a:r>
              <a:rPr lang="ru-RU" sz="2400" dirty="0">
                <a:solidFill>
                  <a:schemeClr val="tx1"/>
                </a:solidFill>
              </a:rPr>
              <a:t> для взаимодействия пользователя с интерфейсом.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262D9-4426-465E-8C01-7D03CE995617}"/>
              </a:ext>
            </a:extLst>
          </p:cNvPr>
          <p:cNvSpPr txBox="1"/>
          <p:nvPr/>
        </p:nvSpPr>
        <p:spPr>
          <a:xfrm>
            <a:off x="148004" y="2746609"/>
            <a:ext cx="11895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1. Собрать сведения о модели Курамото.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7E6AD70-EF86-45A4-BFA6-01F3E30C1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5398982"/>
            <a:ext cx="704753" cy="641520"/>
          </a:xfrm>
          <a:prstGeom prst="rect">
            <a:avLst/>
          </a:prstGeom>
          <a:gradFill>
            <a:gsLst>
              <a:gs pos="52984">
                <a:srgbClr val="C4D4E9">
                  <a:alpha val="50000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35625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a59f0ed330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9633"/>
            <a:ext cx="12192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a59f0ed330_1_0"/>
          <p:cNvSpPr txBox="1">
            <a:spLocks noGrp="1"/>
          </p:cNvSpPr>
          <p:nvPr>
            <p:ph type="title"/>
          </p:nvPr>
        </p:nvSpPr>
        <p:spPr>
          <a:xfrm>
            <a:off x="180243" y="79086"/>
            <a:ext cx="1183151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  <a:buSzPts val="4320"/>
            </a:pPr>
            <a:r>
              <a:rPr lang="ru-RU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Расчёт</a:t>
            </a:r>
            <a:endParaRPr sz="4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a59f0ed330_1_0"/>
          <p:cNvSpPr txBox="1">
            <a:spLocks noGrp="1"/>
          </p:cNvSpPr>
          <p:nvPr>
            <p:ph type="sldNum" idx="12"/>
          </p:nvPr>
        </p:nvSpPr>
        <p:spPr>
          <a:xfrm>
            <a:off x="11168055" y="6271773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2400"/>
            </a:pPr>
            <a:r>
              <a:rPr lang="ru-RU" sz="2400" dirty="0">
                <a:solidFill>
                  <a:srgbClr val="32363A"/>
                </a:solidFill>
              </a:rPr>
              <a:t>7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180243" y="1297390"/>
            <a:ext cx="11831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Самая популярная форма модели имеет следующие управляющие уравнения:</a:t>
            </a:r>
          </a:p>
        </p:txBody>
      </p:sp>
      <p:sp>
        <p:nvSpPr>
          <p:cNvPr id="5" name="AutoShape 2" descr="{\ frac {d \ theta _ {i}} {dt}} = \ omega _ {i} + {\ frac {K} {N}} \ sum _ {{j = 1}} ^ {{N}} \ sin (\ theta _ {j} - \ theta _ {i}), \ qquad i = 1 \ ldots 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AC3509-5A1B-44EC-AF5B-851C231D8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5" y="2105759"/>
            <a:ext cx="5588558" cy="8713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502EC-D621-4235-9F46-ECF83D109C46}"/>
              </a:ext>
            </a:extLst>
          </p:cNvPr>
          <p:cNvSpPr txBox="1"/>
          <p:nvPr/>
        </p:nvSpPr>
        <p:spPr>
          <a:xfrm>
            <a:off x="6277723" y="2074695"/>
            <a:ext cx="5734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Г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де система состоит из </a:t>
            </a:r>
            <a:r>
              <a:rPr lang="ru-RU" sz="20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осцилляторов предельного цикла с фазами     и константа </a:t>
            </a:r>
            <a:r>
              <a:rPr lang="en-US" sz="20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</a:t>
            </a:r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C002E7-C183-42B6-8E85-03DE3F2F73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" r="24093" b="6662"/>
          <a:stretch/>
        </p:blipFill>
        <p:spPr>
          <a:xfrm>
            <a:off x="9913491" y="2463689"/>
            <a:ext cx="233685" cy="3188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D77086-037A-4A0A-B22C-607EF7CF3E37}"/>
              </a:ext>
            </a:extLst>
          </p:cNvPr>
          <p:cNvSpPr txBox="1"/>
          <p:nvPr/>
        </p:nvSpPr>
        <p:spPr>
          <a:xfrm>
            <a:off x="180243" y="3091554"/>
            <a:ext cx="118315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 систему можно добавить шум. В этом случае исходное уравнение изменяется на:</a:t>
            </a:r>
            <a:endParaRPr lang="ru-RU" sz="2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FCCAEA-33A2-4D98-A855-C67F48EFE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75" y="3922860"/>
            <a:ext cx="4169815" cy="9024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6A8BA8-187C-4407-861F-E4C7A15A1667}"/>
              </a:ext>
            </a:extLst>
          </p:cNvPr>
          <p:cNvSpPr txBox="1"/>
          <p:nvPr/>
        </p:nvSpPr>
        <p:spPr>
          <a:xfrm>
            <a:off x="6277723" y="4018500"/>
            <a:ext cx="5260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Где     это колебание и функция времени.</a:t>
            </a:r>
            <a:endParaRPr lang="ru-RU" sz="20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76CBF1A-41E7-4037-937E-D1BA5E7566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2751" y="4079388"/>
            <a:ext cx="233686" cy="3392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D8D127-97D2-4DC2-8491-4AC642F391C2}"/>
              </a:ext>
            </a:extLst>
          </p:cNvPr>
          <p:cNvSpPr txBox="1"/>
          <p:nvPr/>
        </p:nvSpPr>
        <p:spPr>
          <a:xfrm>
            <a:off x="180243" y="4851388"/>
            <a:ext cx="11709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После преобразований основное уравнение становится:</a:t>
            </a:r>
            <a:endParaRPr lang="ru-RU" sz="24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D5986CB-9445-4A51-8DFA-0BC2BD8894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375" y="5295519"/>
            <a:ext cx="2700075" cy="6427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E7D53AE-E20B-4B58-953D-6E32CF8DF8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897" y="4478769"/>
            <a:ext cx="2194634" cy="164597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19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2" grpId="0"/>
      <p:bldP spid="16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a59f0ed330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9633"/>
            <a:ext cx="12192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a59f0ed330_1_0"/>
          <p:cNvSpPr txBox="1">
            <a:spLocks noGrp="1"/>
          </p:cNvSpPr>
          <p:nvPr>
            <p:ph type="title"/>
          </p:nvPr>
        </p:nvSpPr>
        <p:spPr>
          <a:xfrm>
            <a:off x="1981200" y="6777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  <a:buSzPts val="4320"/>
            </a:pPr>
            <a:r>
              <a:rPr lang="ru-RU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Наш код</a:t>
            </a:r>
            <a:endParaRPr sz="4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a59f0ed330_1_0"/>
          <p:cNvSpPr txBox="1">
            <a:spLocks noGrp="1"/>
          </p:cNvSpPr>
          <p:nvPr>
            <p:ph type="sldNum" idx="12"/>
          </p:nvPr>
        </p:nvSpPr>
        <p:spPr>
          <a:xfrm>
            <a:off x="11197389" y="6384758"/>
            <a:ext cx="361064" cy="25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2400"/>
            </a:pPr>
            <a:r>
              <a:rPr lang="ru-RU" sz="2400" dirty="0">
                <a:solidFill>
                  <a:srgbClr val="32363A"/>
                </a:solidFill>
              </a:rPr>
              <a:t>8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B85D811-2699-4453-A980-59EF7E314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169" y="1410817"/>
            <a:ext cx="4484701" cy="464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407E13-0132-418E-A155-01BACECF78C5}"/>
              </a:ext>
            </a:extLst>
          </p:cNvPr>
          <p:cNvSpPr txBox="1"/>
          <p:nvPr/>
        </p:nvSpPr>
        <p:spPr>
          <a:xfrm>
            <a:off x="318488" y="2551837"/>
            <a:ext cx="64991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i="0" dirty="0">
                <a:solidFill>
                  <a:schemeClr val="tx1"/>
                </a:solidFill>
                <a:effectLst/>
                <a:latin typeface="+mn-lt"/>
              </a:rPr>
              <a:t>Это основной класс модели Курамото, который и отвечает за расчеты</a:t>
            </a:r>
            <a:endParaRPr lang="ru-RU" sz="36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8963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a59f0ed330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9633"/>
            <a:ext cx="12192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a59f0ed330_1_0"/>
          <p:cNvSpPr txBox="1">
            <a:spLocks noGrp="1"/>
          </p:cNvSpPr>
          <p:nvPr>
            <p:ph type="title"/>
          </p:nvPr>
        </p:nvSpPr>
        <p:spPr>
          <a:xfrm>
            <a:off x="1981200" y="6777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  <a:buSzPts val="4320"/>
            </a:pPr>
            <a:r>
              <a:rPr lang="ru-RU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Наш код</a:t>
            </a:r>
            <a:endParaRPr sz="4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a59f0ed330_1_0"/>
          <p:cNvSpPr txBox="1">
            <a:spLocks noGrp="1"/>
          </p:cNvSpPr>
          <p:nvPr>
            <p:ph type="sldNum" idx="12"/>
          </p:nvPr>
        </p:nvSpPr>
        <p:spPr>
          <a:xfrm>
            <a:off x="11197389" y="6384758"/>
            <a:ext cx="361064" cy="25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2400"/>
            </a:pPr>
            <a:r>
              <a:rPr lang="ru-RU" sz="2400" dirty="0">
                <a:solidFill>
                  <a:srgbClr val="32363A"/>
                </a:solidFill>
              </a:rPr>
              <a:t>9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09428A-9B89-4FE3-9EFA-C4FE1AD0C906}"/>
              </a:ext>
            </a:extLst>
          </p:cNvPr>
          <p:cNvSpPr txBox="1"/>
          <p:nvPr/>
        </p:nvSpPr>
        <p:spPr>
          <a:xfrm>
            <a:off x="6509291" y="1750464"/>
            <a:ext cx="54198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Так же наша модель состоит из </a:t>
            </a:r>
            <a:r>
              <a:rPr lang="ru-RU" sz="3600" b="1" i="0" dirty="0">
                <a:solidFill>
                  <a:schemeClr val="tx1"/>
                </a:solidFill>
                <a:effectLst/>
                <a:latin typeface="+mn-lt"/>
              </a:rPr>
              <a:t>его хендлера, который отвечает за обработку данных, перед тем, как они передадутся в класс модели</a:t>
            </a:r>
            <a:endParaRPr lang="ru-RU" sz="36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4E79B5-5F31-4ACB-B27B-F3D29A5C3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91" y="1498715"/>
            <a:ext cx="5682709" cy="447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66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Тема1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477</Words>
  <Application>Microsoft Office PowerPoint</Application>
  <PresentationFormat>Широкоэкранный</PresentationFormat>
  <Paragraphs>65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Arial</vt:lpstr>
      <vt:lpstr>Calibri</vt:lpstr>
      <vt:lpstr>Тема1</vt:lpstr>
      <vt:lpstr>Модель Курамото</vt:lpstr>
      <vt:lpstr>Участники проекта</vt:lpstr>
      <vt:lpstr>Введение</vt:lpstr>
      <vt:lpstr>Актуальность проекта</vt:lpstr>
      <vt:lpstr>Актуальность проекта</vt:lpstr>
      <vt:lpstr>Постановка задачи</vt:lpstr>
      <vt:lpstr>Расчёт</vt:lpstr>
      <vt:lpstr>Наш код</vt:lpstr>
      <vt:lpstr>Наш код</vt:lpstr>
      <vt:lpstr>Наш код</vt:lpstr>
      <vt:lpstr>Результаты расчёта</vt:lpstr>
      <vt:lpstr>Заключение</vt:lpstr>
      <vt:lpstr>Заключение</vt:lpstr>
      <vt:lpstr>Спасибо за внимание!)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Курамото</dc:title>
  <dc:creator>Кринж чееел</dc:creator>
  <cp:lastModifiedBy>Георгий Хлевтов</cp:lastModifiedBy>
  <cp:revision>63</cp:revision>
  <dcterms:created xsi:type="dcterms:W3CDTF">2015-04-28T08:16:09Z</dcterms:created>
  <dcterms:modified xsi:type="dcterms:W3CDTF">2021-05-21T21:16:51Z</dcterms:modified>
</cp:coreProperties>
</file>